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F6B3-420E-4C0B-BF4B-2631FA9F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92849-4904-420B-A7D1-019269EF0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32846-CF60-417D-84AF-E031E3BC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41FB-EEF0-4B7B-A168-D814946A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7CA44-291F-4CCC-99F3-EC7996E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33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2E79-1F0D-4535-A22D-7167D0CB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19253-3A9F-4053-9217-DF7E77830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1DFA-8F12-46C4-AFDA-C2AF948C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DAC37-9C00-412C-8B74-36EC6B79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84F8-32BC-4973-8127-3F6B1D44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48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98EC84-2BB1-4944-BF73-E8FC5FE63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F6A5D-F62E-4E18-B08D-BC479BD2B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59762-226D-43BF-8EE2-F0C2310D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8BA-3025-45BF-AC9D-999539CE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100D-BB7A-4E2F-A848-8CBADBB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36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4E72-113A-43E6-91EE-28642A97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22AF-6876-4FFE-84A1-B6AE34A4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D3FF-5167-4AD8-8384-E5D64631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D825-C5AF-48B1-810C-D89F5F32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AE04A-FBCA-4C37-B1E8-23779F7D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5829-4865-4D0A-BE66-B4F4C11A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69FF-2DAB-4CD9-BDF0-1484EE8A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D1C5-0B3C-44F8-BE88-302B843A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D305-26FF-482C-B0F7-D8028348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14C1-2F60-4534-87B1-CB62D205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68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63D5-8C34-44D6-ACE7-EEA82FD0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E1-D8EB-464D-8A3A-36DC4C7A2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C8F99-408B-4DDC-BB41-59F2ECB99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006DA-395B-4976-8F82-D80AAB2A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C3BBD-7A83-443B-AEB7-3401946C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2E9B-1CF0-4353-A620-DBCEDD74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8990-6945-4833-9578-5328F8F1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9A54-1C44-4715-BEBD-F40B314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41941-D7C0-459A-9610-8DB8421BB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85613-49D3-41D0-A878-F1F625275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BB2D0-C78C-434F-B535-800BAC2F5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434EE-0BB1-46BE-ACE3-9F1EE751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D02C2-F52F-4418-9AFC-B5BA35F1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A94B7-0B96-432D-A5C9-F97FBB4D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67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0FAA-E8E5-44D4-AA7C-D2999704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ED639-0972-4620-92D0-50A9C095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8C93F-68DC-43F9-8CF0-68418047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925E3-9065-4B82-9CCA-59944ED0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3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EF49E-14C5-4948-B399-2CBD6776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54288-B068-48BC-8442-3F3B9236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A094-7623-48A3-851C-7D36170C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99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863D-DF25-4DD4-A66E-FF025F06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D69A1-E2B8-451C-B53C-7C40ED7A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4C245-FCDD-4995-8C6C-96F4743B4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91A6D-CA87-450B-AB6F-5FD97BC2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E63D4-92A8-41A5-A30D-A90809AA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963CB-972F-4819-BAF6-548B5747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6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5A14-82DC-4B26-B406-814A5EC8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2B7B0-2C2E-486C-A0F0-6E180A0B7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814FB-F79D-4572-BDCB-BB765E806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BC55B-439F-4370-8F6C-BE68DE7F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B8FAF-E49E-4109-998F-AB1D1744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AB4C3-B5E3-496D-ABE6-D07EDCCE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36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9F26A-6661-47D4-808A-2E6A1988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EAF6D-8385-4825-A767-59B988BD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D6FDB-EC85-4029-8F35-60FE607A2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6E9D-2505-42F4-9748-17D33FB9E727}" type="datetimeFigureOut">
              <a:rPr lang="en-IN" smtClean="0"/>
              <a:t>23/07/20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3259-5E9D-4B8A-898C-59BD9553A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B7F1-DF7E-47F1-A63B-19BF9BA56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2E-6E45-46A6-90EA-26FA67334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848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du.ac.in/du/uploads/Syllabus2016/20092016_Revi_BA_P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lhiview1857">
            <a:extLst>
              <a:ext uri="{FF2B5EF4-FFF2-40B4-BE49-F238E27FC236}">
                <a16:creationId xmlns:a16="http://schemas.microsoft.com/office/drawing/2014/main" id="{6E21F0C6-C1A3-4B2C-AC2B-2C09FD9A7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17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/>
        </p:blipFill>
        <p:spPr bwMode="auto">
          <a:xfrm>
            <a:off x="0" y="118275"/>
            <a:ext cx="6104499" cy="66992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umayuns Tomb | Humayun Tomb History | DK Find Out">
            <a:extLst>
              <a:ext uri="{FF2B5EF4-FFF2-40B4-BE49-F238E27FC236}">
                <a16:creationId xmlns:a16="http://schemas.microsoft.com/office/drawing/2014/main" id="{5C631190-45A8-4FDB-9089-D3A78204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10" y="118275"/>
            <a:ext cx="3200411" cy="21491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The Iron pillar in the Qutb Complex, Qutb Minar, Qutb complex ...">
            <a:extLst>
              <a:ext uri="{FF2B5EF4-FFF2-40B4-BE49-F238E27FC236}">
                <a16:creationId xmlns:a16="http://schemas.microsoft.com/office/drawing/2014/main" id="{BFC65AF3-80F1-42CC-AC7C-33207E251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58024-164C-4C11-8553-A2BC6BEA5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33"/>
          <a:stretch/>
        </p:blipFill>
        <p:spPr>
          <a:xfrm>
            <a:off x="9753619" y="2267456"/>
            <a:ext cx="2361071" cy="27168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D8C2-A171-4974-95AE-AA774E839897}"/>
              </a:ext>
            </a:extLst>
          </p:cNvPr>
          <p:cNvSpPr txBox="1"/>
          <p:nvPr/>
        </p:nvSpPr>
        <p:spPr>
          <a:xfrm>
            <a:off x="9846321" y="147171"/>
            <a:ext cx="17534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</a:rPr>
              <a:t>BA Programme </a:t>
            </a:r>
          </a:p>
          <a:p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</a:rPr>
              <a:t>History</a:t>
            </a:r>
          </a:p>
          <a:p>
            <a:endParaRPr lang="en-IN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</a:rPr>
              <a:t>General Elective </a:t>
            </a:r>
          </a:p>
          <a:p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</a:rPr>
              <a:t>(GE)</a:t>
            </a:r>
          </a:p>
          <a:p>
            <a:endParaRPr lang="en-IN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IN" dirty="0">
                <a:latin typeface="Segoe UI Black" panose="020B0A02040204020203" pitchFamily="34" charset="0"/>
                <a:ea typeface="Segoe UI Black" panose="020B0A02040204020203" pitchFamily="34" charset="0"/>
              </a:rPr>
              <a:t>Semester VI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1A8A7-00D2-4005-88E7-8D08145D5E17}"/>
              </a:ext>
            </a:extLst>
          </p:cNvPr>
          <p:cNvSpPr txBox="1"/>
          <p:nvPr/>
        </p:nvSpPr>
        <p:spPr>
          <a:xfrm>
            <a:off x="6619029" y="2799090"/>
            <a:ext cx="2733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latin typeface="Bahnschrift SemiBold" panose="020B0502040204020203" pitchFamily="34" charset="0"/>
              </a:rPr>
              <a:t>Delhi </a:t>
            </a:r>
          </a:p>
          <a:p>
            <a:pPr algn="ctr"/>
            <a:r>
              <a:rPr lang="en-IN" sz="3600" b="1" dirty="0">
                <a:latin typeface="Bahnschrift SemiBold" panose="020B0502040204020203" pitchFamily="34" charset="0"/>
              </a:rPr>
              <a:t>Through the </a:t>
            </a:r>
          </a:p>
          <a:p>
            <a:pPr algn="ctr"/>
            <a:r>
              <a:rPr lang="en-IN" sz="3600" b="1" dirty="0">
                <a:latin typeface="Bahnschrift SemiBold" panose="020B0502040204020203" pitchFamily="34" charset="0"/>
              </a:rPr>
              <a:t>Ages</a:t>
            </a:r>
          </a:p>
          <a:p>
            <a:endParaRPr lang="en-IN" sz="28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DF3EA0C-79AC-455F-854C-95A2953BA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2" b="31918"/>
          <a:stretch/>
        </p:blipFill>
        <p:spPr bwMode="auto">
          <a:xfrm>
            <a:off x="6248400" y="5138656"/>
            <a:ext cx="5866290" cy="16789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7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5"/>
    </mc:Choice>
    <mc:Fallback>
      <p:transition spd="slow" advTm="63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stone building&#10;&#10;Description automatically generated">
            <a:extLst>
              <a:ext uri="{FF2B5EF4-FFF2-40B4-BE49-F238E27FC236}">
                <a16:creationId xmlns:a16="http://schemas.microsoft.com/office/drawing/2014/main" id="{2C465C1F-C2CA-314C-8BBB-1BF14DFD9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46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F8F00-65C0-4162-A776-20ED978F3272}"/>
              </a:ext>
            </a:extLst>
          </p:cNvPr>
          <p:cNvSpPr txBox="1"/>
          <p:nvPr/>
        </p:nvSpPr>
        <p:spPr>
          <a:xfrm>
            <a:off x="995680" y="3238758"/>
            <a:ext cx="1954253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b="1" dirty="0"/>
              <a:t>Course Objectives</a:t>
            </a:r>
            <a:r>
              <a:rPr lang="en-IN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77E09-759A-43A6-9F38-AF5A06F75631}"/>
              </a:ext>
            </a:extLst>
          </p:cNvPr>
          <p:cNvSpPr txBox="1"/>
          <p:nvPr/>
        </p:nvSpPr>
        <p:spPr>
          <a:xfrm>
            <a:off x="995680" y="3830320"/>
            <a:ext cx="10657341" cy="258532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students to a history of Delhi from earliest times to the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  <a:p>
            <a:pPr lvl="0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situate the Delhi plain in the context of larger historical processes and examine the emergence of the city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trace the growth of the city into one of the largest in the world through immigration, state patronage and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efflorescence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physical and social transformation of Delhi from colonial to contemporary times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661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85"/>
    </mc:Choice>
    <mc:Fallback>
      <p:transition spd="slow" advTm="167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D4A5F-ADC3-44EA-8DEA-9C7BD69E9F5A}"/>
              </a:ext>
            </a:extLst>
          </p:cNvPr>
          <p:cNvSpPr txBox="1"/>
          <p:nvPr/>
        </p:nvSpPr>
        <p:spPr>
          <a:xfrm>
            <a:off x="4297680" y="0"/>
            <a:ext cx="65211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syllabus can be accessed at:</a:t>
            </a:r>
          </a:p>
          <a:p>
            <a:endParaRPr lang="en-IN" dirty="0"/>
          </a:p>
          <a:p>
            <a:r>
              <a:rPr lang="en-IN" dirty="0">
                <a:hlinkClick r:id="rId2"/>
              </a:rPr>
              <a:t>http://du.ac.in/du/uploads/Syllabus2016/20092016_Revi_BA_P.pdf</a:t>
            </a:r>
            <a:endParaRPr lang="en-IN" dirty="0"/>
          </a:p>
          <a:p>
            <a:endParaRPr lang="en-IN" dirty="0"/>
          </a:p>
          <a:p>
            <a:r>
              <a:rPr lang="en-IN" dirty="0"/>
              <a:t>Important themes include: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A8C61-E736-4F9E-B05F-12AD058A92A0}"/>
              </a:ext>
            </a:extLst>
          </p:cNvPr>
          <p:cNvSpPr txBox="1"/>
          <p:nvPr/>
        </p:nvSpPr>
        <p:spPr>
          <a:xfrm>
            <a:off x="212051" y="4959816"/>
            <a:ext cx="2976071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The Pillar Inscriptions of Delhi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BA7DA-5A22-485D-835E-158628CA10D9}"/>
              </a:ext>
            </a:extLst>
          </p:cNvPr>
          <p:cNvSpPr txBox="1"/>
          <p:nvPr/>
        </p:nvSpPr>
        <p:spPr>
          <a:xfrm>
            <a:off x="9307530" y="5568634"/>
            <a:ext cx="1176028" cy="120032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The Revolt</a:t>
            </a:r>
          </a:p>
          <a:p>
            <a:r>
              <a:rPr lang="en-IN" dirty="0"/>
              <a:t>of 1857 </a:t>
            </a:r>
          </a:p>
          <a:p>
            <a:r>
              <a:rPr lang="en-IN" dirty="0"/>
              <a:t>in </a:t>
            </a:r>
          </a:p>
          <a:p>
            <a:r>
              <a:rPr lang="en-IN" dirty="0"/>
              <a:t>Delhi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54340-CD0C-411D-8A61-A08CE8A6C01A}"/>
              </a:ext>
            </a:extLst>
          </p:cNvPr>
          <p:cNvSpPr txBox="1"/>
          <p:nvPr/>
        </p:nvSpPr>
        <p:spPr>
          <a:xfrm>
            <a:off x="7415350" y="6417153"/>
            <a:ext cx="992451" cy="36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Partition</a:t>
            </a:r>
          </a:p>
        </p:txBody>
      </p:sp>
      <p:pic>
        <p:nvPicPr>
          <p:cNvPr id="14" name="Picture 4" descr="Lower Paleolithic Handaxe from the site NBA (after Grosman et al ...">
            <a:extLst>
              <a:ext uri="{FF2B5EF4-FFF2-40B4-BE49-F238E27FC236}">
                <a16:creationId xmlns:a16="http://schemas.microsoft.com/office/drawing/2014/main" id="{6C4A7ECF-C396-4424-892B-71DC3B854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1" b="4720"/>
          <a:stretch/>
        </p:blipFill>
        <p:spPr bwMode="auto">
          <a:xfrm>
            <a:off x="4321804" y="1520878"/>
            <a:ext cx="1386247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576793-383D-4652-8A3E-15F7BA0256D3}"/>
              </a:ext>
            </a:extLst>
          </p:cNvPr>
          <p:cNvSpPr txBox="1"/>
          <p:nvPr/>
        </p:nvSpPr>
        <p:spPr>
          <a:xfrm>
            <a:off x="5732175" y="1984796"/>
            <a:ext cx="1188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Delhi’s</a:t>
            </a:r>
          </a:p>
          <a:p>
            <a:r>
              <a:rPr lang="en-IN" dirty="0"/>
              <a:t>Prehistoric</a:t>
            </a:r>
          </a:p>
          <a:p>
            <a:r>
              <a:rPr lang="en-IN" dirty="0"/>
              <a:t>Past </a:t>
            </a:r>
          </a:p>
        </p:txBody>
      </p:sp>
      <p:pic>
        <p:nvPicPr>
          <p:cNvPr id="24" name="Picture 2" descr="महरौली लोह स्तंभ -RajasthanGyan">
            <a:extLst>
              <a:ext uri="{FF2B5EF4-FFF2-40B4-BE49-F238E27FC236}">
                <a16:creationId xmlns:a16="http://schemas.microsoft.com/office/drawing/2014/main" id="{5C652130-373B-4F90-9ACB-99E3A18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1"/>
            <a:ext cx="4163239" cy="66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81845F-5CB4-480D-843D-AC94C8970795}"/>
              </a:ext>
            </a:extLst>
          </p:cNvPr>
          <p:cNvSpPr txBox="1"/>
          <p:nvPr/>
        </p:nvSpPr>
        <p:spPr>
          <a:xfrm>
            <a:off x="65953" y="6412267"/>
            <a:ext cx="2971263" cy="369332"/>
          </a:xfrm>
          <a:prstGeom prst="rect">
            <a:avLst/>
          </a:prstGeom>
          <a:solidFill>
            <a:schemeClr val="bg2">
              <a:lumMod val="90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The Pillar inscriptions of Delhi</a:t>
            </a:r>
          </a:p>
        </p:txBody>
      </p:sp>
      <p:pic>
        <p:nvPicPr>
          <p:cNvPr id="1044" name="Picture 20" descr="Kashmiri gate, Delhi | Beato, Felice | V&amp;A Search the Collections">
            <a:extLst>
              <a:ext uri="{FF2B5EF4-FFF2-40B4-BE49-F238E27FC236}">
                <a16:creationId xmlns:a16="http://schemas.microsoft.com/office/drawing/2014/main" id="{CB05130E-9114-46A7-9999-E4FAE19F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538" y="982608"/>
            <a:ext cx="3977207" cy="3977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9 Places Where The Refugees Settled After Partition In 1947 ...">
            <a:extLst>
              <a:ext uri="{FF2B5EF4-FFF2-40B4-BE49-F238E27FC236}">
                <a16:creationId xmlns:a16="http://schemas.microsoft.com/office/drawing/2014/main" id="{2EC0C070-FC75-4AC2-8546-B9A72AA3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39" y="3960436"/>
            <a:ext cx="4163239" cy="283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ahadur Shah Zafar: Lesser known facts about the last Mughal ...">
            <a:extLst>
              <a:ext uri="{FF2B5EF4-FFF2-40B4-BE49-F238E27FC236}">
                <a16:creationId xmlns:a16="http://schemas.microsoft.com/office/drawing/2014/main" id="{0A1B1820-01BB-4A8E-AC19-1120D84DC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4"/>
          <a:stretch/>
        </p:blipFill>
        <p:spPr bwMode="auto">
          <a:xfrm>
            <a:off x="8979613" y="4708258"/>
            <a:ext cx="3146434" cy="207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4B53E1-CC16-4AD8-B3FD-E721A0689AC1}"/>
              </a:ext>
            </a:extLst>
          </p:cNvPr>
          <p:cNvSpPr txBox="1"/>
          <p:nvPr/>
        </p:nvSpPr>
        <p:spPr>
          <a:xfrm>
            <a:off x="8211538" y="98260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The lives of Delhi’s monuments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1254E-4D1D-4009-BAB1-E4A9C53AE879}"/>
              </a:ext>
            </a:extLst>
          </p:cNvPr>
          <p:cNvSpPr txBox="1"/>
          <p:nvPr/>
        </p:nvSpPr>
        <p:spPr>
          <a:xfrm>
            <a:off x="4160850" y="6440874"/>
            <a:ext cx="992451" cy="369332"/>
          </a:xfrm>
          <a:prstGeom prst="rect">
            <a:avLst/>
          </a:prstGeom>
          <a:solidFill>
            <a:schemeClr val="bg2">
              <a:lumMod val="90000"/>
              <a:alpha val="91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Partition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4D218-E53D-4F6E-A11E-0AC35D6B936B}"/>
              </a:ext>
            </a:extLst>
          </p:cNvPr>
          <p:cNvSpPr txBox="1"/>
          <p:nvPr/>
        </p:nvSpPr>
        <p:spPr>
          <a:xfrm>
            <a:off x="9081583" y="4779557"/>
            <a:ext cx="874075" cy="1477328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The Revolt</a:t>
            </a:r>
          </a:p>
          <a:p>
            <a:r>
              <a:rPr lang="en-IN" dirty="0"/>
              <a:t>Of</a:t>
            </a:r>
          </a:p>
          <a:p>
            <a:r>
              <a:rPr lang="en-IN" dirty="0"/>
              <a:t>1857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093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2"/>
    </mc:Choice>
    <mc:Fallback>
      <p:transition spd="slow" advTm="104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&#10;&#10;Description automatically generated">
            <a:extLst>
              <a:ext uri="{FF2B5EF4-FFF2-40B4-BE49-F238E27FC236}">
                <a16:creationId xmlns:a16="http://schemas.microsoft.com/office/drawing/2014/main" id="{F87CE3B5-0596-D849-9036-AEE06FE7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35227-9B52-4E36-A9CA-570D273B8151}"/>
              </a:ext>
            </a:extLst>
          </p:cNvPr>
          <p:cNvSpPr txBox="1"/>
          <p:nvPr/>
        </p:nvSpPr>
        <p:spPr>
          <a:xfrm>
            <a:off x="844306" y="1366397"/>
            <a:ext cx="10503388" cy="433965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– 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  <a:endParaRPr lang="en-IN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completion of the course a student will be able to: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 kinds of sources – archeological, architectural and a variety of textual materials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these materials and correlate their sometimes discordant information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myth and legend in the making of historical narratives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of urbanization and state formation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historical roots of the problems of sustainable urbanization with regard to Delhi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593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75"/>
    </mc:Choice>
    <mc:Fallback>
      <p:transition spd="slow" advTm="2097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222</Words>
  <Application>Microsoft Macintosh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Joeeta Pal</dc:creator>
  <cp:lastModifiedBy>AJAY CHADHA</cp:lastModifiedBy>
  <cp:revision>27</cp:revision>
  <dcterms:created xsi:type="dcterms:W3CDTF">2020-07-22T06:49:54Z</dcterms:created>
  <dcterms:modified xsi:type="dcterms:W3CDTF">2020-07-23T17:47:33Z</dcterms:modified>
</cp:coreProperties>
</file>